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6858000" cy="9906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84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328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618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5398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404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959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447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609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61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99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51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32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5EE06-67BC-4B66-B80E-B8A1AE0C3448}" type="datetimeFigureOut">
              <a:rPr lang="zh-TW" altLang="en-US" smtClean="0"/>
              <a:t>2023/6/16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9D0A0-4BF4-419A-BD56-54462D602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0561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/>
          <p:cNvSpPr/>
          <p:nvPr/>
        </p:nvSpPr>
        <p:spPr>
          <a:xfrm>
            <a:off x="274823" y="402933"/>
            <a:ext cx="203934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400" dirty="0" smtClean="0">
                <a:solidFill>
                  <a:schemeClr val="accent4">
                    <a:lumMod val="50000"/>
                  </a:schemeClr>
                </a:solidFill>
                <a:ea typeface="Arial Unicode MS" panose="020B0604020202020204" pitchFamily="34" charset="-120"/>
                <a:cs typeface="Arial Unicode MS" panose="020B0604020202020204" pitchFamily="34" charset="-120"/>
              </a:rPr>
              <a:t>1155 </a:t>
            </a:r>
            <a:r>
              <a:rPr lang="zh-TW" altLang="en-US" sz="3400" dirty="0" smtClean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  <a:cs typeface="Arial Unicode MS" panose="020B0604020202020204" pitchFamily="34" charset="-120"/>
              </a:rPr>
              <a:t>系列</a:t>
            </a:r>
            <a:endParaRPr lang="zh-TW" altLang="en-US" sz="3400" dirty="0">
              <a:solidFill>
                <a:schemeClr val="accent4">
                  <a:lumMod val="50000"/>
                </a:schemeClr>
              </a:solidFill>
              <a:latin typeface="思源黑體 TW Normal" panose="020B0400000000000000" pitchFamily="34" charset="-120"/>
              <a:ea typeface="思源黑體 TW Normal" panose="020B0400000000000000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55" name="文字方塊 54"/>
          <p:cNvSpPr txBox="1"/>
          <p:nvPr/>
        </p:nvSpPr>
        <p:spPr>
          <a:xfrm>
            <a:off x="287439" y="1411530"/>
            <a:ext cx="1828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 smtClean="0">
                <a:latin typeface="+mj-lt"/>
              </a:rPr>
              <a:t>KS11550300459213</a:t>
            </a:r>
            <a:endParaRPr lang="en-US" altLang="zh-TW" sz="900" dirty="0">
              <a:latin typeface="+mj-lt"/>
            </a:endParaRPr>
          </a:p>
        </p:txBody>
      </p:sp>
      <p:sp>
        <p:nvSpPr>
          <p:cNvPr id="56" name="文字方塊 55"/>
          <p:cNvSpPr txBox="1"/>
          <p:nvPr/>
        </p:nvSpPr>
        <p:spPr>
          <a:xfrm>
            <a:off x="274823" y="1185175"/>
            <a:ext cx="1828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 smtClean="0">
                <a:latin typeface="+mj-lt"/>
              </a:rPr>
              <a:t>EAN  </a:t>
            </a:r>
          </a:p>
        </p:txBody>
      </p:sp>
      <p:cxnSp>
        <p:nvCxnSpPr>
          <p:cNvPr id="57" name="直線接點 56"/>
          <p:cNvCxnSpPr/>
          <p:nvPr/>
        </p:nvCxnSpPr>
        <p:spPr>
          <a:xfrm flipV="1">
            <a:off x="274823" y="3483420"/>
            <a:ext cx="3704405" cy="971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/>
          <p:cNvCxnSpPr/>
          <p:nvPr/>
        </p:nvCxnSpPr>
        <p:spPr>
          <a:xfrm flipV="1">
            <a:off x="4364474" y="3470720"/>
            <a:ext cx="2266831" cy="6682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/>
          <p:cNvCxnSpPr/>
          <p:nvPr/>
        </p:nvCxnSpPr>
        <p:spPr>
          <a:xfrm>
            <a:off x="218150" y="9605302"/>
            <a:ext cx="6413155" cy="0"/>
          </a:xfrm>
          <a:prstGeom prst="line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頁尾版面配置區 32"/>
          <p:cNvSpPr>
            <a:spLocks noGrp="1"/>
          </p:cNvSpPr>
          <p:nvPr>
            <p:ph type="ftr" sz="quarter" idx="11"/>
          </p:nvPr>
        </p:nvSpPr>
        <p:spPr>
          <a:xfrm>
            <a:off x="5452927" y="9495888"/>
            <a:ext cx="2314575" cy="527403"/>
          </a:xfrm>
        </p:spPr>
        <p:txBody>
          <a:bodyPr/>
          <a:lstStyle/>
          <a:p>
            <a:r>
              <a:rPr lang="en-US" altLang="zh-TW" sz="800" dirty="0" smtClean="0">
                <a:solidFill>
                  <a:schemeClr val="accent4">
                    <a:lumMod val="50000"/>
                  </a:schemeClr>
                </a:solidFill>
              </a:rPr>
              <a:t>1</a:t>
            </a:r>
            <a:endParaRPr lang="zh-TW" altLang="en-US" sz="700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61" name="直線接點 60"/>
          <p:cNvCxnSpPr/>
          <p:nvPr/>
        </p:nvCxnSpPr>
        <p:spPr>
          <a:xfrm flipV="1">
            <a:off x="4375491" y="4724942"/>
            <a:ext cx="2255814" cy="5432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/>
          <p:cNvCxnSpPr/>
          <p:nvPr/>
        </p:nvCxnSpPr>
        <p:spPr>
          <a:xfrm>
            <a:off x="4397942" y="6900234"/>
            <a:ext cx="2233363" cy="5836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文字方塊 62"/>
          <p:cNvSpPr txBox="1"/>
          <p:nvPr/>
        </p:nvSpPr>
        <p:spPr>
          <a:xfrm>
            <a:off x="274823" y="220600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  <a:cs typeface="Arial Unicode MS" panose="020B0604020202020204" pitchFamily="34" charset="-120"/>
              </a:rPr>
              <a:t>產品數據表</a:t>
            </a:r>
          </a:p>
        </p:txBody>
      </p:sp>
      <p:sp>
        <p:nvSpPr>
          <p:cNvPr id="64" name="矩形 63"/>
          <p:cNvSpPr/>
          <p:nvPr/>
        </p:nvSpPr>
        <p:spPr>
          <a:xfrm>
            <a:off x="274823" y="908175"/>
            <a:ext cx="5486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200" b="0" i="0" dirty="0" smtClean="0">
                <a:solidFill>
                  <a:schemeClr val="accent4">
                    <a:lumMod val="75000"/>
                  </a:schemeClr>
                </a:solidFill>
                <a:effectLst/>
                <a:latin typeface="思源黑體 TW Normal" panose="020B0400000000000000" pitchFamily="34" charset="-120"/>
                <a:ea typeface="思源黑體 TW Normal" panose="020B0400000000000000" pitchFamily="34" charset="-120"/>
              </a:rPr>
              <a:t>全效</a:t>
            </a:r>
            <a:r>
              <a:rPr lang="zh-TW" altLang="en-US" sz="1200" b="0" i="0" dirty="0" smtClean="0">
                <a:solidFill>
                  <a:schemeClr val="accent4">
                    <a:lumMod val="75000"/>
                  </a:schemeClr>
                </a:solidFill>
                <a:effectLst/>
                <a:latin typeface="思源黑體 TW" panose="020B0500000000000000" pitchFamily="34" charset="-120"/>
                <a:ea typeface="思源黑體 TW" panose="020B0500000000000000" pitchFamily="34" charset="-120"/>
              </a:rPr>
              <a:t>輪  </a:t>
            </a:r>
            <a:r>
              <a:rPr lang="en-US" altLang="zh-TW" sz="1200" dirty="0" smtClean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75mm </a:t>
            </a:r>
            <a:r>
              <a:rPr lang="en-US" altLang="zh-TW" sz="1200" dirty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x </a:t>
            </a:r>
            <a:r>
              <a:rPr lang="en-US" altLang="zh-TW" sz="1200" dirty="0" smtClean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25mm</a:t>
            </a:r>
            <a:r>
              <a:rPr lang="zh-TW" altLang="en-US" sz="1200" dirty="0" smtClean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 </a:t>
            </a:r>
            <a:r>
              <a:rPr lang="en-US" altLang="zh-TW" sz="1200" dirty="0" smtClean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(3</a:t>
            </a:r>
            <a:r>
              <a:rPr lang="en-US" altLang="zh-TW" sz="1200" dirty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" x 1")</a:t>
            </a:r>
            <a:endParaRPr lang="zh-TW" altLang="en-US" sz="1200" dirty="0">
              <a:solidFill>
                <a:schemeClr val="accent4">
                  <a:lumMod val="75000"/>
                </a:schemeClr>
              </a:solidFill>
              <a:latin typeface="思源黑體 TW" panose="020B0500000000000000" pitchFamily="34" charset="-120"/>
              <a:ea typeface="思源黑體 TW" panose="020B0500000000000000" pitchFamily="34" charset="-120"/>
            </a:endParaRPr>
          </a:p>
        </p:txBody>
      </p:sp>
      <p:sp>
        <p:nvSpPr>
          <p:cNvPr id="65" name="文字方塊 64"/>
          <p:cNvSpPr txBox="1"/>
          <p:nvPr/>
        </p:nvSpPr>
        <p:spPr>
          <a:xfrm>
            <a:off x="415359" y="1687260"/>
            <a:ext cx="3563796" cy="15311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850" dirty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無污染、超靜音、防生鏽、彈性佳、低阻力、轉動靈活</a:t>
            </a:r>
          </a:p>
          <a:p>
            <a:pPr>
              <a:lnSpc>
                <a:spcPct val="150000"/>
              </a:lnSpc>
            </a:pPr>
            <a:r>
              <a:rPr lang="zh-TW" altLang="en-US" sz="850" dirty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耐沖材質、專利產品、產品輕量化且堅固耐用</a:t>
            </a:r>
          </a:p>
          <a:p>
            <a:pPr>
              <a:lnSpc>
                <a:spcPct val="150000"/>
              </a:lnSpc>
            </a:pPr>
            <a:r>
              <a:rPr lang="zh-TW" altLang="en-US" sz="850" dirty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可另選購有抗菌效果之全效輪</a:t>
            </a:r>
            <a:r>
              <a:rPr lang="en-US" altLang="zh-TW" sz="850" dirty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TPR</a:t>
            </a:r>
            <a:r>
              <a:rPr lang="zh-TW" altLang="en-US" sz="850" dirty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輪</a:t>
            </a:r>
          </a:p>
          <a:p>
            <a:pPr>
              <a:lnSpc>
                <a:spcPct val="150000"/>
              </a:lnSpc>
            </a:pPr>
            <a:r>
              <a:rPr lang="zh-TW" altLang="en-US" sz="850" dirty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適用於醫療器材設備、傢俱置物架、食品工廠、學校、辦公室等場所。</a:t>
            </a:r>
          </a:p>
          <a:p>
            <a:pPr>
              <a:lnSpc>
                <a:spcPct val="150000"/>
              </a:lnSpc>
            </a:pPr>
            <a:r>
              <a:rPr lang="zh-TW" altLang="en-US" sz="850" dirty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另有不鏽鋼材質的五金件可供選擇、可提供無磁腳</a:t>
            </a:r>
            <a:r>
              <a:rPr lang="zh-TW" altLang="en-US" sz="850" dirty="0" smtClean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輪</a:t>
            </a:r>
            <a:endParaRPr lang="en-US" altLang="zh-TW" sz="850" dirty="0" smtClean="0">
              <a:latin typeface="思源黑體 TW Light" panose="020B0300000000000000" pitchFamily="34" charset="-120"/>
              <a:ea typeface="思源黑體 TW Light" panose="020B0300000000000000" pitchFamily="34" charset="-120"/>
            </a:endParaRPr>
          </a:p>
          <a:p>
            <a:pPr>
              <a:lnSpc>
                <a:spcPct val="150000"/>
              </a:lnSpc>
            </a:pPr>
            <a:endParaRPr lang="en-US" altLang="zh-TW" sz="850" dirty="0">
              <a:latin typeface="思源黑體 TW Light" panose="020B0300000000000000" pitchFamily="34" charset="-120"/>
              <a:ea typeface="思源黑體 TW Light" panose="020B0300000000000000" pitchFamily="34" charset="-120"/>
            </a:endParaRPr>
          </a:p>
          <a:p>
            <a:r>
              <a:rPr lang="zh-TW" altLang="en-US" sz="800" dirty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輪面：熱塑性橡膠彈性體</a:t>
            </a:r>
            <a:endParaRPr lang="en-US" altLang="zh-TW" sz="800" dirty="0">
              <a:latin typeface="思源黑體 TW Light" panose="020B0300000000000000" pitchFamily="34" charset="-120"/>
              <a:ea typeface="思源黑體 TW Light" panose="020B0300000000000000" pitchFamily="34" charset="-120"/>
            </a:endParaRPr>
          </a:p>
          <a:p>
            <a:r>
              <a:rPr lang="zh-TW" altLang="en-US" sz="800" dirty="0" smtClean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輪</a:t>
            </a:r>
            <a:r>
              <a:rPr lang="zh-TW" altLang="en-US" sz="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芯</a:t>
            </a:r>
            <a:r>
              <a:rPr lang="zh-TW" altLang="en-US" sz="800" dirty="0" smtClean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：</a:t>
            </a:r>
            <a:r>
              <a:rPr lang="zh-TW" altLang="en-US" sz="800" dirty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優質耐衝擊</a:t>
            </a:r>
            <a:r>
              <a:rPr lang="zh-TW" altLang="en-US" sz="800" dirty="0" smtClean="0"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聚丙烯</a:t>
            </a:r>
            <a:endParaRPr lang="zh-TW" altLang="en-US" sz="800" dirty="0">
              <a:latin typeface="思源黑體 TW Light" panose="020B0300000000000000" pitchFamily="34" charset="-120"/>
              <a:ea typeface="思源黑體 TW Light" panose="020B0300000000000000" pitchFamily="34" charset="-120"/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5398575" y="2977681"/>
            <a:ext cx="1232730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500" dirty="0" smtClean="0">
                <a:latin typeface="思源黑體 TW" panose="020B0500000000000000" pitchFamily="34" charset="-120"/>
                <a:ea typeface="思源黑體 TW" panose="020B0500000000000000" pitchFamily="34" charset="-120"/>
              </a:rPr>
              <a:t>圖片可能與原始產品有所落差</a:t>
            </a:r>
            <a:endParaRPr lang="zh-TW" altLang="en-US" sz="500" dirty="0">
              <a:latin typeface="思源黑體 TW" panose="020B0500000000000000" pitchFamily="34" charset="-120"/>
              <a:ea typeface="思源黑體 TW" panose="020B0500000000000000" pitchFamily="34" charset="-120"/>
            </a:endParaRPr>
          </a:p>
        </p:txBody>
      </p:sp>
      <p:sp>
        <p:nvSpPr>
          <p:cNvPr id="67" name="文字方塊 66"/>
          <p:cNvSpPr txBox="1"/>
          <p:nvPr/>
        </p:nvSpPr>
        <p:spPr>
          <a:xfrm>
            <a:off x="194810" y="3209330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00" dirty="0" smtClean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  <a:cs typeface="Arial Unicode MS" panose="020B0604020202020204" pitchFamily="34" charset="-120"/>
              </a:rPr>
              <a:t>產品詳細規格</a:t>
            </a:r>
            <a:endParaRPr lang="zh-TW" altLang="en-US" sz="900" dirty="0">
              <a:solidFill>
                <a:schemeClr val="accent4">
                  <a:lumMod val="50000"/>
                </a:schemeClr>
              </a:solidFill>
              <a:latin typeface="思源黑體 TW Normal" panose="020B0400000000000000" pitchFamily="34" charset="-120"/>
              <a:ea typeface="思源黑體 TW Normal" panose="020B0400000000000000" pitchFamily="34" charset="-120"/>
              <a:cs typeface="Arial Unicode MS" panose="020B0604020202020204" pitchFamily="34" charset="-120"/>
            </a:endParaRPr>
          </a:p>
        </p:txBody>
      </p:sp>
      <p:graphicFrame>
        <p:nvGraphicFramePr>
          <p:cNvPr id="68" name="表格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75026"/>
              </p:ext>
            </p:extLst>
          </p:nvPr>
        </p:nvGraphicFramePr>
        <p:xfrm>
          <a:off x="273034" y="3570948"/>
          <a:ext cx="3700098" cy="3894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0049"/>
                <a:gridCol w="1850049"/>
              </a:tblGrid>
              <a:tr h="236533">
                <a:tc>
                  <a:txBody>
                    <a:bodyPr/>
                    <a:lstStyle/>
                    <a:p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輪徑</a:t>
                      </a:r>
                      <a:r>
                        <a:rPr lang="en-US" altLang="zh-TW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.</a:t>
                      </a:r>
                      <a:endParaRPr lang="zh-TW" altLang="en-US" sz="9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75 mm</a:t>
                      </a:r>
                      <a:r>
                        <a:rPr lang="zh-TW" altLang="en-US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(3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lang="zh-TW" altLang="en-US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輪寬</a:t>
                      </a:r>
                      <a:endParaRPr lang="zh-TW" altLang="en-US" sz="9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25 mm (1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  <a:endParaRPr lang="zh-TW" altLang="en-US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  <a:cs typeface="+mn-cs"/>
                        </a:rPr>
                        <a:t>輪子軸承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900" dirty="0" smtClean="0">
                          <a:solidFill>
                            <a:schemeClr val="tx1"/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滾珠軸承</a:t>
                      </a:r>
                      <a:endParaRPr lang="zh-TW" altLang="en-US" sz="900" dirty="0">
                        <a:solidFill>
                          <a:schemeClr val="tx1"/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空心鉚釘直徑</a:t>
                      </a:r>
                      <a:endParaRPr lang="zh-TW" altLang="en-US" sz="9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ø10.5 mm (0.413</a:t>
                      </a:r>
                      <a:r>
                        <a:rPr lang="en-US" altLang="zh-TW" sz="9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lang="zh-TW" altLang="en-US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偏心距</a:t>
                      </a:r>
                      <a:endParaRPr lang="zh-TW" altLang="en-US" sz="9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27 mm (1-1/8")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旋轉干涉</a:t>
                      </a:r>
                      <a:endParaRPr lang="zh-TW" altLang="en-US" sz="9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129 mm (5-1/8</a:t>
                      </a:r>
                      <a:r>
                        <a:rPr lang="en-US" altLang="zh-TW" sz="9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"</a:t>
                      </a:r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  <a:endParaRPr lang="zh-TW" altLang="en-US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總高</a:t>
                      </a:r>
                      <a:r>
                        <a:rPr lang="en-US" altLang="zh-TW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.</a:t>
                      </a:r>
                      <a:endParaRPr lang="zh-TW" altLang="en-US" sz="9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104 mm</a:t>
                      </a:r>
                      <a:r>
                        <a:rPr lang="en-US" altLang="zh-TW" sz="9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(4-1/8")</a:t>
                      </a:r>
                      <a:endParaRPr lang="zh-TW" altLang="en-US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旋轉半徑</a:t>
                      </a:r>
                      <a:endParaRPr lang="zh-TW" altLang="en-US" sz="9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64.5 mm</a:t>
                      </a:r>
                      <a:r>
                        <a:rPr lang="en-US" altLang="zh-TW" sz="9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(2-1/2")</a:t>
                      </a:r>
                      <a:endParaRPr lang="zh-TW" altLang="en-US" sz="9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硬度</a:t>
                      </a:r>
                      <a:endParaRPr lang="zh-TW" altLang="en-US" sz="9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68</a:t>
                      </a:r>
                      <a:r>
                        <a:rPr lang="en-US" altLang="zh-TW" sz="9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zh-TW" altLang="en-US" sz="9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±</a:t>
                      </a:r>
                      <a:r>
                        <a:rPr lang="zh-TW" altLang="en-US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Shore A</a:t>
                      </a:r>
                      <a:endParaRPr lang="zh-TW" altLang="en-US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荷重</a:t>
                      </a:r>
                      <a:r>
                        <a:rPr lang="en-US" altLang="zh-TW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(</a:t>
                      </a:r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動態</a:t>
                      </a:r>
                      <a:r>
                        <a:rPr lang="en-US" altLang="zh-TW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).</a:t>
                      </a:r>
                      <a:endParaRPr lang="zh-TW" altLang="en-US" sz="9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75 </a:t>
                      </a:r>
                      <a:r>
                        <a:rPr lang="en-US" altLang="zh-TW" sz="9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kgs</a:t>
                      </a:r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(165 </a:t>
                      </a:r>
                      <a:r>
                        <a:rPr lang="en-US" altLang="zh-TW" sz="9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lbs</a:t>
                      </a:r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荷重</a:t>
                      </a:r>
                      <a:r>
                        <a:rPr lang="en-US" altLang="zh-TW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(</a:t>
                      </a:r>
                      <a:r>
                        <a:rPr lang="zh-TW" altLang="en-US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靜態</a:t>
                      </a:r>
                      <a:r>
                        <a:rPr lang="en-US" altLang="zh-TW" sz="9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)</a:t>
                      </a:r>
                      <a:endParaRPr lang="zh-TW" altLang="en-US" sz="9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150 </a:t>
                      </a:r>
                      <a:r>
                        <a:rPr lang="en-US" altLang="zh-TW" sz="9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kgs</a:t>
                      </a:r>
                      <a:r>
                        <a:rPr lang="en-US" altLang="zh-TW" sz="9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(330 </a:t>
                      </a:r>
                      <a:r>
                        <a:rPr lang="en-US" altLang="zh-TW" sz="9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lbs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lang="zh-TW" altLang="en-US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  <a:cs typeface="+mn-cs"/>
                        </a:rPr>
                        <a:t>溫度</a:t>
                      </a:r>
                      <a:endParaRPr lang="zh-TW" altLang="en-US" sz="900" b="0" kern="12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-20℃ to +60℃ (-4℉ to -140℉)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  <a:cs typeface="+mn-cs"/>
                        </a:rPr>
                        <a:t>腳架樣式</a:t>
                      </a:r>
                      <a:endParaRPr lang="zh-TW" altLang="en-US" sz="900" b="0" kern="12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900" dirty="0" smtClean="0">
                          <a:solidFill>
                            <a:schemeClr val="tx1"/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活動 </a:t>
                      </a:r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+</a:t>
                      </a:r>
                      <a:r>
                        <a:rPr lang="zh-TW" altLang="en-US" sz="900" dirty="0" smtClean="0">
                          <a:solidFill>
                            <a:schemeClr val="tx1"/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 雙煞</a:t>
                      </a:r>
                      <a:endParaRPr lang="zh-TW" altLang="en-US" sz="900" dirty="0">
                        <a:solidFill>
                          <a:schemeClr val="tx1"/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  <a:cs typeface="+mn-cs"/>
                        </a:rPr>
                        <a:t>不銹鋼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</a:t>
                      </a:r>
                      <a:endParaRPr lang="zh-TW" altLang="en-US" sz="9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  <a:cs typeface="+mn-cs"/>
                        </a:rPr>
                        <a:t>導電 </a:t>
                      </a:r>
                      <a:r>
                        <a:rPr lang="en-US" altLang="zh-TW" sz="900" b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  <a:cs typeface="+mn-cs"/>
                        </a:rPr>
                        <a:t>/</a:t>
                      </a:r>
                      <a:r>
                        <a:rPr lang="zh-TW" altLang="en-US" sz="900" b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  <a:cs typeface="+mn-cs"/>
                        </a:rPr>
                        <a:t> 抗靜電</a:t>
                      </a:r>
                      <a:endParaRPr lang="zh-TW" altLang="en-US" sz="900" b="0" kern="12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b="0" i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</a:t>
                      </a:r>
                      <a:endParaRPr lang="zh-TW" altLang="en-US" sz="9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r>
                        <a:rPr lang="zh-TW" altLang="en-US" sz="900" b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  <a:cs typeface="+mn-cs"/>
                        </a:rPr>
                        <a:t>腳輪重量</a:t>
                      </a:r>
                      <a:endParaRPr lang="zh-TW" altLang="en-US" sz="900" b="0" kern="12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0.45 </a:t>
                      </a:r>
                      <a:r>
                        <a:rPr lang="en-US" altLang="zh-TW" sz="9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kgs</a:t>
                      </a:r>
                      <a:r>
                        <a:rPr lang="en-US" altLang="zh-TW" sz="9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(0.99 </a:t>
                      </a:r>
                      <a:r>
                        <a:rPr lang="en-US" altLang="zh-TW" sz="9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lbs</a:t>
                      </a:r>
                      <a:r>
                        <a:rPr lang="en-US" altLang="zh-TW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lang="zh-TW" altLang="en-US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57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  <a:cs typeface="+mn-cs"/>
                        </a:rPr>
                        <a:t>測試標準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ISO22881</a:t>
                      </a:r>
                      <a:endParaRPr lang="zh-TW" altLang="en-US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9" name="文字方塊 68"/>
          <p:cNvSpPr txBox="1"/>
          <p:nvPr/>
        </p:nvSpPr>
        <p:spPr>
          <a:xfrm>
            <a:off x="4293402" y="3209330"/>
            <a:ext cx="6463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00" dirty="0" smtClean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</a:rPr>
              <a:t>優勢簡覽</a:t>
            </a:r>
            <a:endParaRPr lang="zh-TW" altLang="en-US" sz="900" dirty="0">
              <a:solidFill>
                <a:schemeClr val="accent4">
                  <a:lumMod val="50000"/>
                </a:schemeClr>
              </a:solidFill>
              <a:latin typeface="思源黑體 TW Normal" panose="020B0400000000000000" pitchFamily="34" charset="-120"/>
              <a:ea typeface="思源黑體 TW Normal" panose="020B0400000000000000" pitchFamily="34" charset="-120"/>
              <a:cs typeface="Arial Unicode MS" panose="020B0604020202020204" pitchFamily="34" charset="-120"/>
            </a:endParaRPr>
          </a:p>
        </p:txBody>
      </p:sp>
      <p:graphicFrame>
        <p:nvGraphicFramePr>
          <p:cNvPr id="70" name="表格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335251"/>
              </p:ext>
            </p:extLst>
          </p:nvPr>
        </p:nvGraphicFramePr>
        <p:xfrm>
          <a:off x="4364474" y="3607538"/>
          <a:ext cx="2266833" cy="59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151"/>
                <a:gridCol w="868682"/>
              </a:tblGrid>
              <a:tr h="181299">
                <a:tc>
                  <a:txBody>
                    <a:bodyPr/>
                    <a:lstStyle/>
                    <a:p>
                      <a:r>
                        <a:rPr lang="zh-TW" altLang="en-US" sz="700" b="0" dirty="0" smtClean="0">
                          <a:solidFill>
                            <a:schemeClr val="tx1"/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滾動順暢</a:t>
                      </a:r>
                      <a:endParaRPr lang="en-US" altLang="zh-TW" sz="700" b="0" dirty="0" smtClean="0">
                        <a:solidFill>
                          <a:schemeClr val="tx1"/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400" b="0" kern="1200" spc="12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● ● ● ● ●</a:t>
                      </a:r>
                      <a:endParaRPr lang="zh-TW" altLang="en-US" sz="400" b="0" kern="1200" spc="120" baseline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1299">
                <a:tc>
                  <a:txBody>
                    <a:bodyPr/>
                    <a:lstStyle/>
                    <a:p>
                      <a:r>
                        <a:rPr lang="zh-TW" altLang="en-US" sz="700" b="0" dirty="0" smtClean="0">
                          <a:solidFill>
                            <a:schemeClr val="tx1"/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音量</a:t>
                      </a:r>
                      <a:endParaRPr lang="en-US" altLang="zh-TW" sz="700" b="0" dirty="0" smtClean="0">
                        <a:solidFill>
                          <a:schemeClr val="tx1"/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400" b="0" kern="1200" spc="12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● ● ● ● ●</a:t>
                      </a:r>
                      <a:endParaRPr lang="zh-TW" altLang="en-US" sz="400" b="0" kern="1200" spc="120" baseline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1299">
                <a:tc>
                  <a:txBody>
                    <a:bodyPr/>
                    <a:lstStyle/>
                    <a:p>
                      <a:r>
                        <a:rPr lang="zh-TW" altLang="en-US" sz="700" b="0" dirty="0" smtClean="0">
                          <a:solidFill>
                            <a:schemeClr val="tx1"/>
                          </a:solidFill>
                          <a:latin typeface="思源黑體 TW Light" panose="020B0300000000000000" pitchFamily="34" charset="-120"/>
                          <a:ea typeface="思源黑體 TW Light" panose="020B0300000000000000" pitchFamily="34" charset="-120"/>
                        </a:rPr>
                        <a:t>保護地板</a:t>
                      </a:r>
                      <a:endParaRPr lang="en-US" altLang="zh-TW" sz="700" b="0" dirty="0" smtClean="0">
                        <a:solidFill>
                          <a:schemeClr val="tx1"/>
                        </a:solidFill>
                        <a:latin typeface="思源黑體 TW Light" panose="020B0300000000000000" pitchFamily="34" charset="-120"/>
                        <a:ea typeface="思源黑體 TW Light" panose="020B0300000000000000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400" b="0" kern="1200" spc="12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● ●</a:t>
                      </a:r>
                      <a:r>
                        <a:rPr lang="zh-TW" altLang="en-US" sz="400" b="0" spc="12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j-lt"/>
                        </a:rPr>
                        <a:t> ● </a:t>
                      </a:r>
                      <a:r>
                        <a:rPr lang="zh-TW" altLang="en-US" sz="400" b="0" kern="1200" spc="12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r>
                        <a:rPr lang="zh-TW" altLang="en-US" sz="400" b="0" spc="12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j-lt"/>
                        </a:rPr>
                        <a:t> </a:t>
                      </a:r>
                      <a:r>
                        <a:rPr lang="zh-TW" altLang="en-US" sz="400" b="0" kern="1200" spc="12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400" b="0" spc="120" baseline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1" name="文字方塊 70"/>
          <p:cNvSpPr txBox="1"/>
          <p:nvPr/>
        </p:nvSpPr>
        <p:spPr>
          <a:xfrm>
            <a:off x="194810" y="9605302"/>
            <a:ext cx="2329484" cy="21544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zh-TW" sz="800" dirty="0" smtClean="0">
                <a:solidFill>
                  <a:schemeClr val="accent4">
                    <a:lumMod val="50000"/>
                  </a:schemeClr>
                </a:solidFill>
              </a:rPr>
              <a:t>© </a:t>
            </a:r>
            <a:r>
              <a:rPr lang="zh-TW" altLang="en-US" sz="750" dirty="0">
                <a:solidFill>
                  <a:schemeClr val="accent4">
                    <a:lumMod val="50000"/>
                  </a:schemeClr>
                </a:solidFill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版權所有</a:t>
            </a:r>
            <a:r>
              <a:rPr lang="en-US" altLang="zh-TW" sz="80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altLang="zh-TW" sz="800" smtClean="0">
                <a:solidFill>
                  <a:schemeClr val="accent4">
                    <a:lumMod val="50000"/>
                  </a:schemeClr>
                </a:solidFill>
              </a:rPr>
              <a:t>2023 </a:t>
            </a:r>
            <a:r>
              <a:rPr lang="zh-TW" altLang="en-US" sz="750" dirty="0" smtClean="0">
                <a:solidFill>
                  <a:schemeClr val="accent4">
                    <a:lumMod val="50000"/>
                  </a:schemeClr>
                </a:solidFill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得貹上好輪 </a:t>
            </a:r>
            <a:r>
              <a:rPr lang="en-US" altLang="zh-TW" sz="800" dirty="0" smtClean="0">
                <a:solidFill>
                  <a:schemeClr val="accent4">
                    <a:lumMod val="50000"/>
                  </a:schemeClr>
                </a:solidFill>
              </a:rPr>
              <a:t>www.dersheng.com</a:t>
            </a:r>
            <a:endParaRPr lang="zh-TW" altLang="en-US" sz="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2" name="文字方塊 71"/>
          <p:cNvSpPr txBox="1"/>
          <p:nvPr/>
        </p:nvSpPr>
        <p:spPr>
          <a:xfrm>
            <a:off x="131310" y="9393604"/>
            <a:ext cx="31309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" dirty="0">
                <a:solidFill>
                  <a:schemeClr val="accent4">
                    <a:lumMod val="50000"/>
                  </a:schemeClr>
                </a:solidFill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* </a:t>
            </a:r>
            <a:r>
              <a:rPr lang="zh-TW" altLang="en-US" sz="800" dirty="0" smtClean="0">
                <a:solidFill>
                  <a:schemeClr val="accent4">
                    <a:lumMod val="50000"/>
                  </a:schemeClr>
                </a:solidFill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對公制</a:t>
            </a:r>
            <a:r>
              <a:rPr lang="zh-TW" altLang="en-US" sz="800" dirty="0">
                <a:solidFill>
                  <a:schemeClr val="accent4">
                    <a:lumMod val="50000"/>
                  </a:schemeClr>
                </a:solidFill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和英制規格</a:t>
            </a:r>
            <a:r>
              <a:rPr lang="zh-TW" altLang="en-US" sz="800" dirty="0" smtClean="0">
                <a:solidFill>
                  <a:schemeClr val="accent4">
                    <a:lumMod val="50000"/>
                  </a:schemeClr>
                </a:solidFill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之間有任何偏差疑慮，請</a:t>
            </a:r>
            <a:r>
              <a:rPr lang="zh-TW" altLang="en-US" sz="800" dirty="0">
                <a:solidFill>
                  <a:schemeClr val="accent4">
                    <a:lumMod val="50000"/>
                  </a:schemeClr>
                </a:solidFill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以</a:t>
            </a:r>
            <a:r>
              <a:rPr lang="zh-TW" altLang="en-US" sz="800" dirty="0" smtClean="0">
                <a:solidFill>
                  <a:schemeClr val="accent4">
                    <a:lumMod val="50000"/>
                  </a:schemeClr>
                </a:solidFill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公制規格為主。</a:t>
            </a:r>
            <a:endParaRPr lang="zh-TW" altLang="en-US" sz="800" dirty="0">
              <a:solidFill>
                <a:schemeClr val="accent4">
                  <a:lumMod val="50000"/>
                </a:schemeClr>
              </a:solidFill>
              <a:latin typeface="思源黑體 TW Light" panose="020B0300000000000000" pitchFamily="34" charset="-120"/>
              <a:ea typeface="思源黑體 TW Light" panose="020B0300000000000000" pitchFamily="34" charset="-120"/>
            </a:endParaRPr>
          </a:p>
        </p:txBody>
      </p:sp>
      <p:sp>
        <p:nvSpPr>
          <p:cNvPr id="73" name="文字方塊 72"/>
          <p:cNvSpPr txBox="1"/>
          <p:nvPr/>
        </p:nvSpPr>
        <p:spPr>
          <a:xfrm>
            <a:off x="4342426" y="4478951"/>
            <a:ext cx="18565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</a:rPr>
              <a:t>腳輪外觀尺寸</a:t>
            </a:r>
            <a:r>
              <a:rPr lang="en-US" altLang="zh-TW" sz="900" dirty="0" smtClean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</a:rPr>
              <a:t>2D</a:t>
            </a:r>
            <a:r>
              <a:rPr lang="zh-TW" altLang="en-US" sz="900" dirty="0" smtClean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</a:rPr>
              <a:t>圖檔</a:t>
            </a:r>
            <a:endParaRPr lang="zh-TW" altLang="en-US" sz="900" dirty="0">
              <a:solidFill>
                <a:schemeClr val="accent4">
                  <a:lumMod val="50000"/>
                </a:schemeClr>
              </a:solidFill>
              <a:latin typeface="思源黑體 TW Normal" panose="020B0400000000000000" pitchFamily="34" charset="-120"/>
              <a:ea typeface="思源黑體 TW Normal" panose="020B0400000000000000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74" name="文字方塊 73"/>
          <p:cNvSpPr txBox="1"/>
          <p:nvPr/>
        </p:nvSpPr>
        <p:spPr>
          <a:xfrm>
            <a:off x="4342426" y="6649040"/>
            <a:ext cx="18565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</a:rPr>
              <a:t>空心鉚釘</a:t>
            </a:r>
            <a:r>
              <a:rPr lang="zh-TW" altLang="en-US" sz="900" dirty="0" smtClean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</a:rPr>
              <a:t>外觀</a:t>
            </a:r>
            <a:r>
              <a:rPr lang="zh-TW" altLang="en-US" sz="900" dirty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</a:rPr>
              <a:t>尺寸</a:t>
            </a:r>
            <a:r>
              <a:rPr lang="en-US" altLang="zh-TW" sz="900" dirty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</a:rPr>
              <a:t>2D</a:t>
            </a:r>
            <a:r>
              <a:rPr lang="zh-TW" altLang="en-US" sz="900" dirty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</a:rPr>
              <a:t>圖檔</a:t>
            </a:r>
            <a:endParaRPr lang="zh-TW" altLang="en-US" sz="900" dirty="0">
              <a:solidFill>
                <a:schemeClr val="accent4">
                  <a:lumMod val="50000"/>
                </a:schemeClr>
              </a:solidFill>
              <a:latin typeface="思源黑體 TW Normal" panose="020B0400000000000000" pitchFamily="34" charset="-120"/>
              <a:ea typeface="思源黑體 TW Normal" panose="020B0400000000000000" pitchFamily="34" charset="-120"/>
              <a:cs typeface="Arial Unicode MS" panose="020B0604020202020204" pitchFamily="34" charset="-120"/>
            </a:endParaRPr>
          </a:p>
        </p:txBody>
      </p:sp>
      <p:pic>
        <p:nvPicPr>
          <p:cNvPr id="75" name="圖片 7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265" y="6984671"/>
            <a:ext cx="2225040" cy="1572768"/>
          </a:xfrm>
          <a:prstGeom prst="rect">
            <a:avLst/>
          </a:prstGeom>
          <a:ln w="12700">
            <a:solidFill>
              <a:srgbClr val="7F6000"/>
            </a:solidFill>
          </a:ln>
        </p:spPr>
      </p:pic>
      <p:pic>
        <p:nvPicPr>
          <p:cNvPr id="76" name="圖片 7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942" y="4831209"/>
            <a:ext cx="2225040" cy="1572768"/>
          </a:xfrm>
          <a:prstGeom prst="rect">
            <a:avLst/>
          </a:prstGeom>
          <a:ln w="12700">
            <a:solidFill>
              <a:srgbClr val="7F6000"/>
            </a:solidFill>
          </a:ln>
        </p:spPr>
      </p:pic>
      <p:sp>
        <p:nvSpPr>
          <p:cNvPr id="77" name="矩形 76"/>
          <p:cNvSpPr/>
          <p:nvPr/>
        </p:nvSpPr>
        <p:spPr>
          <a:xfrm>
            <a:off x="5452927" y="8695155"/>
            <a:ext cx="1232730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TW" altLang="en-US" sz="500" dirty="0" smtClean="0">
                <a:latin typeface="思源黑體 TW" panose="020B0500000000000000" pitchFamily="34" charset="-120"/>
                <a:ea typeface="思源黑體 TW" panose="020B0500000000000000" pitchFamily="34" charset="-120"/>
              </a:rPr>
              <a:t>圖紙僅供參考一切</a:t>
            </a:r>
            <a:r>
              <a:rPr lang="zh-TW" altLang="en-US" sz="500" dirty="0">
                <a:latin typeface="思源黑體 TW" panose="020B0500000000000000" pitchFamily="34" charset="-120"/>
                <a:ea typeface="思源黑體 TW" panose="020B0500000000000000" pitchFamily="34" charset="-120"/>
              </a:rPr>
              <a:t>以實體產品為主</a:t>
            </a:r>
          </a:p>
        </p:txBody>
      </p:sp>
      <p:pic>
        <p:nvPicPr>
          <p:cNvPr id="78" name="圖片 7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673" y="278859"/>
            <a:ext cx="1591200" cy="512057"/>
          </a:xfrm>
          <a:prstGeom prst="rect">
            <a:avLst/>
          </a:prstGeom>
        </p:spPr>
      </p:pic>
      <p:pic>
        <p:nvPicPr>
          <p:cNvPr id="79" name="圖片 7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1580" y="973998"/>
            <a:ext cx="1267906" cy="1897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633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SO logo and symbol, meaning, history, 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59" y="2082086"/>
            <a:ext cx="2057527" cy="1285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50" y="3676598"/>
            <a:ext cx="1895271" cy="1066090"/>
          </a:xfrm>
          <a:prstGeom prst="rect">
            <a:avLst/>
          </a:prstGeom>
        </p:spPr>
      </p:pic>
      <p:pic>
        <p:nvPicPr>
          <p:cNvPr id="29" name="圖片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024" y="2082086"/>
            <a:ext cx="1285954" cy="1285954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474" y="1991150"/>
            <a:ext cx="1536686" cy="1536686"/>
          </a:xfrm>
          <a:prstGeom prst="rect">
            <a:avLst/>
          </a:prstGeom>
        </p:spPr>
      </p:pic>
      <p:cxnSp>
        <p:nvCxnSpPr>
          <p:cNvPr id="37" name="直線接點 36"/>
          <p:cNvCxnSpPr/>
          <p:nvPr/>
        </p:nvCxnSpPr>
        <p:spPr>
          <a:xfrm>
            <a:off x="218150" y="9654070"/>
            <a:ext cx="6413155" cy="0"/>
          </a:xfrm>
          <a:prstGeom prst="line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頁尾版面配置區 32"/>
          <p:cNvSpPr>
            <a:spLocks noGrp="1"/>
          </p:cNvSpPr>
          <p:nvPr>
            <p:ph type="ftr" sz="quarter" idx="11"/>
          </p:nvPr>
        </p:nvSpPr>
        <p:spPr>
          <a:xfrm>
            <a:off x="5452927" y="9544656"/>
            <a:ext cx="2314575" cy="527403"/>
          </a:xfrm>
        </p:spPr>
        <p:txBody>
          <a:bodyPr/>
          <a:lstStyle/>
          <a:p>
            <a:r>
              <a:rPr lang="en-US" altLang="zh-TW" sz="800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endParaRPr lang="zh-TW" altLang="en-US" sz="7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8" name="文字方塊 47"/>
          <p:cNvSpPr txBox="1"/>
          <p:nvPr/>
        </p:nvSpPr>
        <p:spPr>
          <a:xfrm>
            <a:off x="194810" y="9654070"/>
            <a:ext cx="2329484" cy="21544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zh-TW" sz="800" dirty="0" smtClean="0">
                <a:solidFill>
                  <a:schemeClr val="accent4">
                    <a:lumMod val="50000"/>
                  </a:schemeClr>
                </a:solidFill>
              </a:rPr>
              <a:t>© </a:t>
            </a:r>
            <a:r>
              <a:rPr lang="zh-TW" altLang="en-US" sz="750" dirty="0">
                <a:solidFill>
                  <a:schemeClr val="accent4">
                    <a:lumMod val="50000"/>
                  </a:schemeClr>
                </a:solidFill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版權所有</a:t>
            </a:r>
            <a:r>
              <a:rPr lang="en-US" altLang="zh-TW" sz="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altLang="zh-TW" sz="800" dirty="0" smtClean="0">
                <a:solidFill>
                  <a:schemeClr val="accent4">
                    <a:lumMod val="50000"/>
                  </a:schemeClr>
                </a:solidFill>
              </a:rPr>
              <a:t>2023 </a:t>
            </a:r>
            <a:r>
              <a:rPr lang="zh-TW" altLang="en-US" sz="750" dirty="0" smtClean="0">
                <a:solidFill>
                  <a:schemeClr val="accent4">
                    <a:lumMod val="50000"/>
                  </a:schemeClr>
                </a:solidFill>
                <a:latin typeface="思源黑體 TW Light" panose="020B0300000000000000" pitchFamily="34" charset="-120"/>
                <a:ea typeface="思源黑體 TW Light" panose="020B0300000000000000" pitchFamily="34" charset="-120"/>
              </a:rPr>
              <a:t>得貹上好輪 </a:t>
            </a:r>
            <a:r>
              <a:rPr lang="en-US" altLang="zh-TW" sz="800" dirty="0" smtClean="0">
                <a:solidFill>
                  <a:schemeClr val="accent4">
                    <a:lumMod val="50000"/>
                  </a:schemeClr>
                </a:solidFill>
              </a:rPr>
              <a:t>www.dersheng.com</a:t>
            </a:r>
            <a:endParaRPr lang="zh-TW" altLang="en-US" sz="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274823" y="402933"/>
            <a:ext cx="203934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400" dirty="0" smtClean="0">
                <a:solidFill>
                  <a:schemeClr val="accent4">
                    <a:lumMod val="50000"/>
                  </a:schemeClr>
                </a:solidFill>
                <a:ea typeface="Arial Unicode MS" panose="020B0604020202020204" pitchFamily="34" charset="-120"/>
                <a:cs typeface="Arial Unicode MS" panose="020B0604020202020204" pitchFamily="34" charset="-120"/>
              </a:rPr>
              <a:t>1155 </a:t>
            </a:r>
            <a:r>
              <a:rPr lang="zh-TW" altLang="en-US" sz="3400" dirty="0" smtClean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  <a:cs typeface="Arial Unicode MS" panose="020B0604020202020204" pitchFamily="34" charset="-120"/>
              </a:rPr>
              <a:t>系列</a:t>
            </a:r>
            <a:endParaRPr lang="zh-TW" altLang="en-US" sz="3400" dirty="0">
              <a:solidFill>
                <a:schemeClr val="accent4">
                  <a:lumMod val="50000"/>
                </a:schemeClr>
              </a:solidFill>
              <a:latin typeface="思源黑體 TW Normal" panose="020B0400000000000000" pitchFamily="34" charset="-120"/>
              <a:ea typeface="思源黑體 TW Normal" panose="020B0400000000000000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287439" y="1411530"/>
            <a:ext cx="1828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 smtClean="0">
                <a:latin typeface="+mj-lt"/>
              </a:rPr>
              <a:t>KS11550300459213</a:t>
            </a:r>
            <a:endParaRPr lang="en-US" altLang="zh-TW" sz="900" dirty="0">
              <a:latin typeface="+mj-lt"/>
            </a:endParaRPr>
          </a:p>
        </p:txBody>
      </p:sp>
      <p:sp>
        <p:nvSpPr>
          <p:cNvPr id="60" name="文字方塊 59"/>
          <p:cNvSpPr txBox="1"/>
          <p:nvPr/>
        </p:nvSpPr>
        <p:spPr>
          <a:xfrm>
            <a:off x="274823" y="1185175"/>
            <a:ext cx="1828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 smtClean="0">
                <a:latin typeface="+mj-lt"/>
              </a:rPr>
              <a:t>EAN  </a:t>
            </a:r>
          </a:p>
        </p:txBody>
      </p:sp>
      <p:sp>
        <p:nvSpPr>
          <p:cNvPr id="61" name="文字方塊 60"/>
          <p:cNvSpPr txBox="1"/>
          <p:nvPr/>
        </p:nvSpPr>
        <p:spPr>
          <a:xfrm>
            <a:off x="274823" y="220600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solidFill>
                  <a:schemeClr val="accent4">
                    <a:lumMod val="50000"/>
                  </a:schemeClr>
                </a:solidFill>
                <a:latin typeface="思源黑體 TW Normal" panose="020B0400000000000000" pitchFamily="34" charset="-120"/>
                <a:ea typeface="思源黑體 TW Normal" panose="020B0400000000000000" pitchFamily="34" charset="-120"/>
                <a:cs typeface="Arial Unicode MS" panose="020B0604020202020204" pitchFamily="34" charset="-120"/>
              </a:rPr>
              <a:t>產品數據表</a:t>
            </a:r>
          </a:p>
        </p:txBody>
      </p:sp>
      <p:sp>
        <p:nvSpPr>
          <p:cNvPr id="62" name="矩形 61"/>
          <p:cNvSpPr/>
          <p:nvPr/>
        </p:nvSpPr>
        <p:spPr>
          <a:xfrm>
            <a:off x="274823" y="908175"/>
            <a:ext cx="5486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200" b="0" i="0" dirty="0" smtClean="0">
                <a:solidFill>
                  <a:schemeClr val="accent4">
                    <a:lumMod val="75000"/>
                  </a:schemeClr>
                </a:solidFill>
                <a:effectLst/>
                <a:latin typeface="思源黑體 TW Normal" panose="020B0400000000000000" pitchFamily="34" charset="-120"/>
                <a:ea typeface="思源黑體 TW Normal" panose="020B0400000000000000" pitchFamily="34" charset="-120"/>
              </a:rPr>
              <a:t>全效</a:t>
            </a:r>
            <a:r>
              <a:rPr lang="zh-TW" altLang="en-US" sz="1200" b="0" i="0" dirty="0" smtClean="0">
                <a:solidFill>
                  <a:schemeClr val="accent4">
                    <a:lumMod val="75000"/>
                  </a:schemeClr>
                </a:solidFill>
                <a:effectLst/>
                <a:latin typeface="思源黑體 TW" panose="020B0500000000000000" pitchFamily="34" charset="-120"/>
                <a:ea typeface="思源黑體 TW" panose="020B0500000000000000" pitchFamily="34" charset="-120"/>
              </a:rPr>
              <a:t>輪  </a:t>
            </a:r>
            <a:r>
              <a:rPr lang="en-US" altLang="zh-TW" sz="1200" dirty="0" smtClean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75mm </a:t>
            </a:r>
            <a:r>
              <a:rPr lang="en-US" altLang="zh-TW" sz="1200" dirty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x </a:t>
            </a:r>
            <a:r>
              <a:rPr lang="en-US" altLang="zh-TW" sz="1200" dirty="0" smtClean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25mm</a:t>
            </a:r>
            <a:r>
              <a:rPr lang="zh-TW" altLang="en-US" sz="1200" dirty="0" smtClean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 </a:t>
            </a:r>
            <a:r>
              <a:rPr lang="en-US" altLang="zh-TW" sz="1200" dirty="0" smtClean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(3</a:t>
            </a:r>
            <a:r>
              <a:rPr lang="en-US" altLang="zh-TW" sz="1200" dirty="0">
                <a:solidFill>
                  <a:schemeClr val="accent4">
                    <a:lumMod val="75000"/>
                  </a:schemeClr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" x 1")</a:t>
            </a:r>
            <a:endParaRPr lang="zh-TW" altLang="en-US" sz="1200" dirty="0">
              <a:solidFill>
                <a:schemeClr val="accent4">
                  <a:lumMod val="75000"/>
                </a:schemeClr>
              </a:solidFill>
              <a:latin typeface="思源黑體 TW" panose="020B0500000000000000" pitchFamily="34" charset="-120"/>
              <a:ea typeface="思源黑體 TW" panose="020B0500000000000000" pitchFamily="34" charset="-120"/>
            </a:endParaRPr>
          </a:p>
        </p:txBody>
      </p:sp>
      <p:pic>
        <p:nvPicPr>
          <p:cNvPr id="63" name="圖片 6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673" y="278859"/>
            <a:ext cx="1591200" cy="512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35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340</Words>
  <Application>Microsoft Office PowerPoint</Application>
  <PresentationFormat>A4 紙張 (210x297 公釐)</PresentationFormat>
  <Paragraphs>69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2" baseType="lpstr">
      <vt:lpstr>Arial Unicode MS</vt:lpstr>
      <vt:lpstr>思源黑體 TW</vt:lpstr>
      <vt:lpstr>思源黑體 TW Light</vt:lpstr>
      <vt:lpstr>思源黑體 TW Normal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帳戶</dc:creator>
  <cp:lastModifiedBy>Microsoft 帳戶</cp:lastModifiedBy>
  <cp:revision>4</cp:revision>
  <dcterms:created xsi:type="dcterms:W3CDTF">2023-06-16T05:46:48Z</dcterms:created>
  <dcterms:modified xsi:type="dcterms:W3CDTF">2023-06-16T05:55:53Z</dcterms:modified>
</cp:coreProperties>
</file>